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77" r:id="rId5"/>
    <p:sldId id="296" r:id="rId6"/>
    <p:sldId id="813" r:id="rId7"/>
    <p:sldId id="814" r:id="rId8"/>
    <p:sldId id="815" r:id="rId9"/>
    <p:sldId id="816" r:id="rId10"/>
    <p:sldId id="353" r:id="rId11"/>
    <p:sldId id="806" r:id="rId12"/>
    <p:sldId id="807" r:id="rId13"/>
    <p:sldId id="804" r:id="rId14"/>
    <p:sldId id="802" r:id="rId15"/>
    <p:sldId id="812" r:id="rId16"/>
    <p:sldId id="282" r:id="rId17"/>
    <p:sldId id="285" r:id="rId18"/>
    <p:sldId id="306" r:id="rId19"/>
    <p:sldId id="800" r:id="rId20"/>
    <p:sldId id="801" r:id="rId21"/>
    <p:sldId id="808" r:id="rId22"/>
    <p:sldId id="803" r:id="rId23"/>
    <p:sldId id="809" r:id="rId24"/>
    <p:sldId id="311" r:id="rId2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0A3E-E7A4-4ADF-9645-FA6A79E0595D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F11C-5A56-4B89-9F94-1E1B7A75B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33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6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45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4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75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0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39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01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141E5-4960-4449-BFF6-CB5CFD76E732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94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97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1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0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61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04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23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17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123400-8CA7-46C5-9151-0327956FFD4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0DE5770-A0E8-4661-884F-4694639A8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4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emos.nl/leren/de-gemeente-taken-bestuur-en-verkiezing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yk-blmZPNAhWB1RoKHe7FBL4QjRwIBw&amp;url=http://www.wetrecht.nl/lex-specialis/&amp;bvm=bv.123664746,d.d2s&amp;psig=AFQjCNGtEuAc4h205wSzw7C3GCOFd6dgzw&amp;ust=1465295564094948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demos.nl/leren/video-hoe-wordt-nederland-bestuur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1898552"/>
          </a:xfrm>
        </p:spPr>
        <p:txBody>
          <a:bodyPr>
            <a:normAutofit/>
          </a:bodyPr>
          <a:lstStyle/>
          <a:p>
            <a:r>
              <a:rPr lang="nl-NL" dirty="0"/>
              <a:t>Omgevingsrecht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575895" cy="2042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(Staatsinrichting: gemeenten, trede 6)</a:t>
            </a:r>
          </a:p>
          <a:p>
            <a:endParaRPr lang="nl-NL" sz="2400" dirty="0"/>
          </a:p>
          <a:p>
            <a:r>
              <a:rPr lang="nl-NL" sz="2400" dirty="0"/>
              <a:t>Periode 3 2022 MO41</a:t>
            </a:r>
          </a:p>
          <a:p>
            <a:r>
              <a:rPr lang="nl-NL" sz="2400" dirty="0"/>
              <a:t>07-03-2022</a:t>
            </a:r>
          </a:p>
        </p:txBody>
      </p:sp>
    </p:spTree>
    <p:extLst>
      <p:ext uri="{BB962C8B-B14F-4D97-AF65-F5344CB8AC3E}">
        <p14:creationId xmlns:p14="http://schemas.microsoft.com/office/powerpoint/2010/main" val="139125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D04758B-393D-4123-96B4-F5761023E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248" t="11452" r="3184" b="12074"/>
          <a:stretch/>
        </p:blipFill>
        <p:spPr>
          <a:xfrm>
            <a:off x="3214990" y="332656"/>
            <a:ext cx="5664293" cy="619268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7270" y="260649"/>
            <a:ext cx="8669457" cy="869338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Gemeente Bergen (L)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DBDCEC-E8ED-4D28-8584-25C0A019F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81"/>
          <a:stretch/>
        </p:blipFill>
        <p:spPr>
          <a:xfrm>
            <a:off x="282776" y="2052597"/>
            <a:ext cx="3064593" cy="16305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B4AD89-E4CF-4542-93CC-B33ED4A2AA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28"/>
          <a:stretch/>
        </p:blipFill>
        <p:spPr>
          <a:xfrm>
            <a:off x="624396" y="1104737"/>
            <a:ext cx="2520280" cy="9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80729"/>
            <a:ext cx="8856984" cy="5702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Afdeling Ruimte &amp; Samenleving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Programma’s en projecten op het gebied van bestemmingsplannen, bouwen, milieu, wegen, verkeer, water en duurzaamheid.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Buitendienst: planning en onderhoud 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Bossen, natuurterreinen en plantsoenen. 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Infrastructuur, rioleringen, straten en pleinen 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calamiteiten (afsluiten wegen bij hoog water en gladheidsbestrijding)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Team Vergunningverlening, Toezicht &amp; Handhaving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Bouwen, vergunningen, veiligheid, toezicht en handhaving.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Team Beleid &amp; Opgaven 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Duurzaamheid en een leefbare en gezonde leefomgeving </a:t>
            </a:r>
          </a:p>
          <a:p>
            <a:pPr marL="628650" lvl="1" indent="-4572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water tot ecologie, van wonen tot bouwen zonder gas.</a:t>
            </a: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174579"/>
            <a:ext cx="7731261" cy="806149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Interview met:</a:t>
            </a:r>
          </a:p>
        </p:txBody>
      </p:sp>
    </p:spTree>
    <p:extLst>
      <p:ext uri="{BB962C8B-B14F-4D97-AF65-F5344CB8AC3E}">
        <p14:creationId xmlns:p14="http://schemas.microsoft.com/office/powerpoint/2010/main" val="10519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80729"/>
            <a:ext cx="8856984" cy="5702692"/>
          </a:xfrm>
        </p:spPr>
        <p:txBody>
          <a:bodyPr>
            <a:noAutofit/>
          </a:bodyPr>
          <a:lstStyle/>
          <a:p>
            <a:pPr marL="342900" indent="-342900"/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Wethouder drs. A. (Antoon) Splinter</a:t>
            </a:r>
          </a:p>
          <a:p>
            <a:pPr marL="342900" indent="-342900"/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Portefeuillehouder Ruimte &amp; Financiën: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Financiën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Inkoop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Omgevingswet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Ruimtelijke Ordening / Ruimtelijk Beheer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 en duurzaamheid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Waterveiligheid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Landschappelijke kwaliteit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Wonen (RO)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Regiovisie BGMM</a:t>
            </a:r>
          </a:p>
          <a:p>
            <a:pPr marL="628650" lvl="1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Monumentenzorg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https://prodemos.nl/leren/de-gemeente-taken-bestuur-en-verkiezingen/</a:t>
            </a:r>
            <a:endParaRPr lang="nl-N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3" y="174579"/>
            <a:ext cx="4968552" cy="806149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Interview met: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8AB4F8-4091-4C2A-B98F-99029BE5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80773"/>
            <a:ext cx="2238902" cy="23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59" y="252817"/>
            <a:ext cx="1908512" cy="1478460"/>
          </a:xfrm>
        </p:spPr>
      </p:pic>
      <p:pic>
        <p:nvPicPr>
          <p:cNvPr id="4" name="Afbeelding 3" descr="http://www.wetrecht.nl/wp-content/uploads/2012/04/hierarchie-wetgeving-lex-superior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64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1" y="5388107"/>
            <a:ext cx="1826132" cy="1217708"/>
          </a:xfrm>
          <a:prstGeom prst="rect">
            <a:avLst/>
          </a:prstGeom>
        </p:spPr>
      </p:pic>
      <p:sp>
        <p:nvSpPr>
          <p:cNvPr id="11" name="Gelijkbenige driehoek 10"/>
          <p:cNvSpPr/>
          <p:nvPr/>
        </p:nvSpPr>
        <p:spPr>
          <a:xfrm>
            <a:off x="5943452" y="1546802"/>
            <a:ext cx="411304" cy="7734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54" y="2281113"/>
            <a:ext cx="896846" cy="1052691"/>
          </a:xfrm>
          <a:prstGeom prst="rect">
            <a:avLst/>
          </a:prstGeom>
        </p:spPr>
      </p:pic>
      <p:sp>
        <p:nvSpPr>
          <p:cNvPr id="12" name="Gelijkbenige driehoek 11"/>
          <p:cNvSpPr/>
          <p:nvPr/>
        </p:nvSpPr>
        <p:spPr>
          <a:xfrm>
            <a:off x="5851125" y="3314021"/>
            <a:ext cx="411304" cy="476106"/>
          </a:xfrm>
          <a:prstGeom prst="triangle">
            <a:avLst>
              <a:gd name="adj" fmla="val 4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3"/>
          <a:stretch/>
        </p:blipFill>
        <p:spPr>
          <a:xfrm>
            <a:off x="5661504" y="3883640"/>
            <a:ext cx="918971" cy="639608"/>
          </a:xfrm>
          <a:prstGeom prst="rect">
            <a:avLst/>
          </a:prstGeom>
        </p:spPr>
      </p:pic>
      <p:sp>
        <p:nvSpPr>
          <p:cNvPr id="13" name="Gelijkbenige driehoek 12"/>
          <p:cNvSpPr/>
          <p:nvPr/>
        </p:nvSpPr>
        <p:spPr>
          <a:xfrm>
            <a:off x="5943452" y="4441287"/>
            <a:ext cx="355077" cy="869911"/>
          </a:xfrm>
          <a:prstGeom prst="triangle">
            <a:avLst>
              <a:gd name="adj" fmla="val 4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31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55608" y="404664"/>
            <a:ext cx="6247463" cy="6061141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Europese </a:t>
            </a:r>
            <a:r>
              <a:rPr lang="nl-N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Verdragen/Richtlijnen</a:t>
            </a:r>
          </a:p>
          <a:p>
            <a:endParaRPr lang="nl-NL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Landelijke </a:t>
            </a:r>
            <a:r>
              <a:rPr lang="nl-N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wetten-AMvB-</a:t>
            </a:r>
            <a:r>
              <a:rPr lang="nl-NL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ministriële</a:t>
            </a:r>
            <a:r>
              <a:rPr lang="nl-N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regelingen</a:t>
            </a:r>
          </a:p>
          <a:p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 </a:t>
            </a:r>
            <a:r>
              <a:rPr lang="nl-N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verordeningen</a:t>
            </a: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Gemeentelijke </a:t>
            </a:r>
            <a:r>
              <a:rPr lang="nl-N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verordeningen</a:t>
            </a:r>
          </a:p>
          <a:p>
            <a:pPr lvl="2"/>
            <a:r>
              <a:rPr lang="nl-N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APV’s</a:t>
            </a:r>
            <a:r>
              <a:rPr lang="nl-N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2" y="192020"/>
            <a:ext cx="1725274" cy="13365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3" y="5346782"/>
            <a:ext cx="1693533" cy="1129288"/>
          </a:xfrm>
          <a:prstGeom prst="rect">
            <a:avLst/>
          </a:prstGeom>
        </p:spPr>
      </p:pic>
      <p:sp>
        <p:nvSpPr>
          <p:cNvPr id="6" name="Gelijkbenige driehoek 5"/>
          <p:cNvSpPr/>
          <p:nvPr/>
        </p:nvSpPr>
        <p:spPr>
          <a:xfrm>
            <a:off x="1728614" y="1472127"/>
            <a:ext cx="411304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58166"/>
            <a:ext cx="896846" cy="1052691"/>
          </a:xfrm>
          <a:prstGeom prst="rect">
            <a:avLst/>
          </a:prstGeom>
        </p:spPr>
      </p:pic>
      <p:sp>
        <p:nvSpPr>
          <p:cNvPr id="8" name="Gelijkbenige driehoek 7"/>
          <p:cNvSpPr/>
          <p:nvPr/>
        </p:nvSpPr>
        <p:spPr>
          <a:xfrm>
            <a:off x="1700502" y="3447208"/>
            <a:ext cx="411304" cy="476106"/>
          </a:xfrm>
          <a:prstGeom prst="triangle">
            <a:avLst>
              <a:gd name="adj" fmla="val 4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3"/>
          <a:stretch/>
        </p:blipFill>
        <p:spPr>
          <a:xfrm rot="21264030">
            <a:off x="1474781" y="3965509"/>
            <a:ext cx="918971" cy="639608"/>
          </a:xfrm>
          <a:prstGeom prst="rect">
            <a:avLst/>
          </a:prstGeom>
        </p:spPr>
      </p:pic>
      <p:sp>
        <p:nvSpPr>
          <p:cNvPr id="10" name="Gelijkbenige driehoek 9"/>
          <p:cNvSpPr/>
          <p:nvPr/>
        </p:nvSpPr>
        <p:spPr>
          <a:xfrm>
            <a:off x="1756729" y="4426936"/>
            <a:ext cx="355077" cy="869911"/>
          </a:xfrm>
          <a:prstGeom prst="triangle">
            <a:avLst>
              <a:gd name="adj" fmla="val 4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20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D4319-FAB4-4B3B-BFB4-4F1C11AC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940362" cy="936104"/>
          </a:xfrm>
        </p:spPr>
        <p:txBody>
          <a:bodyPr>
            <a:norm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Wetten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27C17-A971-4CEC-97DE-55BECFF3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20" y="1412776"/>
            <a:ext cx="8640959" cy="532859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omgeving en milieu: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milieubeheer;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bodembescherming;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geluidhinder;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op de Ruimtelijke Ordening;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Waterwet;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Natuurbeschermingswet 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 en Faunawet</a:t>
            </a:r>
          </a:p>
          <a:p>
            <a:pPr marL="868680" lvl="2" indent="-457200">
              <a:buFont typeface="+mj-lt"/>
              <a:buAutoNum type="alphaLcParenR"/>
            </a:pPr>
            <a:r>
              <a:rPr lang="nl-NL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Omgevingswet (vanaf 1 oktober 2022 of 1 januari 2023)</a:t>
            </a:r>
          </a:p>
          <a:p>
            <a:pPr marL="868680" lvl="2" indent="-457200">
              <a:buFont typeface="+mj-lt"/>
              <a:buAutoNum type="alphaLcParenR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940" lvl="1" indent="-457200">
              <a:buFont typeface="+mj-lt"/>
              <a:buAutoNum type="arabicPeriod"/>
            </a:pPr>
            <a:endParaRPr lang="nl-NL" sz="2200" dirty="0"/>
          </a:p>
          <a:p>
            <a:pPr marL="662940" lvl="1" indent="-457200">
              <a:buFont typeface="+mj-lt"/>
              <a:buAutoNum type="arabicPeriod"/>
            </a:pPr>
            <a:endParaRPr lang="nl-NL" sz="2200" dirty="0"/>
          </a:p>
          <a:p>
            <a:pPr marL="3429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A2E6DA-4AF9-4BB0-B54E-DF4E95F5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0" t="2304" r="12468" b="4689"/>
          <a:stretch/>
        </p:blipFill>
        <p:spPr>
          <a:xfrm>
            <a:off x="5654389" y="336306"/>
            <a:ext cx="3148646" cy="24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401050" cy="5400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Omgevingsvergunning (Wabo)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Watervergunning (Waterwet)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Ontgrondingenvergunning (Ow)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 voor archeologische rijksmonumenten (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 Wet beheer rijkswaterstaatswerken (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Wbr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Vergunning/ontheffingen Spoorwegwet, Wet lokaal spoor, Mijnbouwwet, Wet luchtvaart (beperkingengebieden)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Mijnbouwmilieuvergunning (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Mbw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ontheffingen Mijnbouwbesluit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Vergunningen Natura 2000 en flora en fauna (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Vergunningen op basis van lokale verordeningen (APV)</a:t>
            </a:r>
          </a:p>
          <a:p>
            <a:pPr marL="0" indent="0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174579"/>
            <a:ext cx="7731261" cy="983661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Vergunningen</a:t>
            </a:r>
          </a:p>
        </p:txBody>
      </p:sp>
    </p:spTree>
    <p:extLst>
      <p:ext uri="{BB962C8B-B14F-4D97-AF65-F5344CB8AC3E}">
        <p14:creationId xmlns:p14="http://schemas.microsoft.com/office/powerpoint/2010/main" val="357530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7271" y="215353"/>
            <a:ext cx="8669457" cy="606260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https://www.bergen.nl/vergunningen-en-ontheffingen</a:t>
            </a:r>
          </a:p>
        </p:txBody>
      </p:sp>
      <p:pic>
        <p:nvPicPr>
          <p:cNvPr id="21" name="Tijdelijke aanduiding voor inhoud 20">
            <a:extLst>
              <a:ext uri="{FF2B5EF4-FFF2-40B4-BE49-F238E27FC236}">
                <a16:creationId xmlns:a16="http://schemas.microsoft.com/office/drawing/2014/main" id="{EC979E47-8E37-4E87-BBD9-34F5D93DF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44" r="5263"/>
          <a:stretch/>
        </p:blipFill>
        <p:spPr>
          <a:xfrm>
            <a:off x="157876" y="2228076"/>
            <a:ext cx="8784000" cy="434837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D960709-3422-4F4F-BC6F-E4D8C908D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5" t="17800" r="16138" b="64802"/>
          <a:stretch/>
        </p:blipFill>
        <p:spPr>
          <a:xfrm>
            <a:off x="171351" y="1055614"/>
            <a:ext cx="8657598" cy="11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7270" y="260649"/>
            <a:ext cx="8669457" cy="576063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https://www.bergen.nl/milieu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D03F5A2-86FB-44B8-9880-86A3B4B8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26" t="21481" r="21350" b="7199"/>
          <a:stretch/>
        </p:blipFill>
        <p:spPr>
          <a:xfrm>
            <a:off x="201644" y="934170"/>
            <a:ext cx="8740708" cy="5671776"/>
          </a:xfrm>
        </p:spPr>
      </p:pic>
    </p:spTree>
    <p:extLst>
      <p:ext uri="{BB962C8B-B14F-4D97-AF65-F5344CB8AC3E}">
        <p14:creationId xmlns:p14="http://schemas.microsoft.com/office/powerpoint/2010/main" val="198018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2804" y="174579"/>
            <a:ext cx="8718392" cy="662133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https://www.bergen.nl/milieu-vergunning-of-melding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436BCCBA-62A6-4F6C-AA9F-DC9C1AC1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79" t="17915" r="17728" b="5416"/>
          <a:stretch/>
        </p:blipFill>
        <p:spPr>
          <a:xfrm>
            <a:off x="212803" y="1003256"/>
            <a:ext cx="8718393" cy="5680165"/>
          </a:xfrm>
        </p:spPr>
      </p:pic>
    </p:spTree>
    <p:extLst>
      <p:ext uri="{BB962C8B-B14F-4D97-AF65-F5344CB8AC3E}">
        <p14:creationId xmlns:p14="http://schemas.microsoft.com/office/powerpoint/2010/main" val="217310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D841B-FC0F-4735-8F3F-F85EAB5B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03" y="213556"/>
            <a:ext cx="3119361" cy="587152"/>
          </a:xfrm>
        </p:spPr>
        <p:txBody>
          <a:bodyPr>
            <a:normAutofit fontScale="90000"/>
          </a:bodyPr>
          <a:lstStyle/>
          <a:p>
            <a:r>
              <a:rPr lang="nl-NL" sz="4400" b="1" dirty="0"/>
              <a:t>Eisen IBS-3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77D2A0-A2C0-4F79-A126-747596AB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213556"/>
            <a:ext cx="4881239" cy="6536672"/>
          </a:xfrm>
        </p:spPr>
        <p:txBody>
          <a:bodyPr>
            <a:noAutofit/>
          </a:bodyPr>
          <a:lstStyle/>
          <a:p>
            <a:pPr marL="49149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IBS-3 theorie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Reader/opdrachten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</a:t>
            </a: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=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trede 8 en 9 (combinatie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blauw-groen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toepassen wetgeving)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vraaggesprek docent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Bezoek aan gemeente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Interview met bestuurder, raadslid of ambtenaar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Bezoeken Raadsvergadering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Maken verslag/selfie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 aan </a:t>
            </a: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provincie (klassikaal)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Excursie</a:t>
            </a:r>
          </a:p>
          <a:p>
            <a:pPr marL="662940" lvl="1" indent="-457200">
              <a:buFont typeface="+mj-lt"/>
              <a:buAutoNum type="alphaLcParenR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verslag/selfie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836B47-05AC-4B38-B3F3-2E49E1F1E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0" r="7821"/>
          <a:stretch/>
        </p:blipFill>
        <p:spPr>
          <a:xfrm>
            <a:off x="246384" y="986221"/>
            <a:ext cx="3605536" cy="55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2804" y="174579"/>
            <a:ext cx="8718392" cy="662133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https://www.bergen.nl/milieu-vergunning-of-melding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7162C2F-A4F1-4702-95E6-9E79BA7BD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161" t="19698" r="18342" b="16114"/>
          <a:stretch/>
        </p:blipFill>
        <p:spPr>
          <a:xfrm>
            <a:off x="388933" y="685813"/>
            <a:ext cx="8483553" cy="4676616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3AFC396-EFF3-4E5E-A483-18EDBC99C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8" y="5362429"/>
            <a:ext cx="5983267" cy="1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23541-A9ED-4494-824B-4D51D596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09600"/>
            <a:ext cx="7868354" cy="803176"/>
          </a:xfrm>
        </p:spPr>
        <p:txBody>
          <a:bodyPr>
            <a:norm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Hoe verder?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8E7FE-3740-4253-88B9-48B3A09F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95" y="2437650"/>
            <a:ext cx="8568952" cy="4159702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 Alles duidelijk?</a:t>
            </a:r>
          </a:p>
          <a:p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wil van iedereen weten wanneer en met wie de afspraak is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voor inleveren verslag en selfie is over twee weken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Vrijdag is geen les 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studiedag voor docenten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72E24E-4F67-4716-BD97-7A58B60F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87" y="260648"/>
            <a:ext cx="5040560" cy="27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229B9-AA67-4CE9-B581-8CECF905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404664"/>
            <a:ext cx="8568951" cy="936104"/>
          </a:xfrm>
        </p:spPr>
        <p:txBody>
          <a:bodyPr>
            <a:norm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Succescriteria IBS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FDB347-D86A-4551-8BC7-9AD9998F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5112568"/>
          </a:xfrm>
        </p:spPr>
        <p:txBody>
          <a:bodyPr/>
          <a:lstStyle/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	Je legt uit hoe de staatsrechtelijke inrichting van Nederland op hoofdlijnen in elkaar steekt. 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Je legt in het algemeen en specifiek voor ons vakgebied uit hoe de wetgeving van Nederland in elkaar steekt. 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Je geeft aan wie verantwoordelijk is (bevoegd gezag) voor de invulling van onze leefruimte. </a:t>
            </a:r>
          </a:p>
          <a:p>
            <a:endParaRPr lang="nl-NL" dirty="0"/>
          </a:p>
          <a:p>
            <a:pPr marL="3429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Doelstelling:</a:t>
            </a:r>
          </a:p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het maken van de trede heb je een goed beeld van het bestuur op gemeentelijk niveau binnen een gemeente naar keuze.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7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1B363-D0CB-4988-A743-82B659BE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34" y="332656"/>
            <a:ext cx="8642946" cy="936104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Werkwijze (blz. 26-28 IBS)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A69CA7-1C16-463D-93AD-96184454D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34" y="1484784"/>
            <a:ext cx="8642945" cy="5040560"/>
          </a:xfrm>
        </p:spPr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Vooronderzoek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eerste beeld van de gekozen gemeente; wie is de burgemeester, wethouders, partijen in raad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iemand van de gemeente; Je maakt een afspraak met iemand van de gekozen gemeente die bereid is om je ongeveer een half uur te woord te staan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Bijwonen van een </a:t>
            </a: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raadvergadering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commissievergadering; 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maak een selfie tijdens de gemeenteraadsvergadering, of vraagt iemand anders om een foto van jullie te maken.</a:t>
            </a:r>
          </a:p>
          <a:p>
            <a:pPr marL="491490" indent="-457200">
              <a:buFont typeface="+mj-lt"/>
              <a:buAutoNum type="arabicPeriod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1490" indent="-457200">
              <a:buFont typeface="+mj-lt"/>
              <a:buAutoNum type="arabicPeriod"/>
            </a:pPr>
            <a:endParaRPr lang="nl-NL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8F80C-9001-4076-B36B-2DBCFE09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941168"/>
            <a:ext cx="8352928" cy="16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4B787-6386-4E47-81EE-F560D2EA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9208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Voorbeeldvragen (blz. 28)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4708D-6E1B-451B-ACCC-DC570534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616624"/>
          </a:xfrm>
        </p:spPr>
        <p:txBody>
          <a:bodyPr>
            <a:normAutofit lnSpcReduction="10000"/>
          </a:bodyPr>
          <a:lstStyle/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gemeente heb je gekozen, waarom, korte inleiding.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 daar de burgemeester? Wat zijn de taken van de burgemeester?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zijn de wethouders/ Wat zijn de taken van de wethouders?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de raad? Wie zitten er in de raad?/ Wat zijn de taken van de raad? Hoe zijn de zetels verdeelt?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een raadsvergadering? Wanneer zijn die? Wat wordt er dan besloten? Kun je een voorbeeld geven van een raadsvergaderings-onderwerp? 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(ambtelijke) afdelingen zijn er binnen een gemeente?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doen die afdelingen?</a:t>
            </a:r>
          </a:p>
          <a:p>
            <a:pPr marL="49149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ambtenaar heb je gesproken? Van welke afdeling? Wat is zijn/haar taak? (gespreksverslagje/selfie)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98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4B787-6386-4E47-81EE-F560D2EA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9208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Voorbeeldvragen (blz. 28)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4708D-6E1B-451B-ACCC-DC570534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400600"/>
          </a:xfrm>
        </p:spPr>
        <p:txBody>
          <a:bodyPr>
            <a:normAutofit lnSpcReduction="10000"/>
          </a:bodyPr>
          <a:lstStyle/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Maakt deze gemeente eigen wet- of regelgeving? 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kan de gemeente nieuwe wet- en regelgeving maken? 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Maakt deze gemeente ook (extra) regels voor bedrijven? 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 deze gemeente een vergunning aan het bedrijf?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staat er ongeveer in zo’n vergunning? 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Controleert de gemeente bedrijven? Wie doet dat?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van de gemeente komt ons bedrijf straks controleren? Hoe vaak?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Waarop komen ze ons bedrijf dan controleren?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gebeurt er als ons bedrijf volgens de gemeente niet voldoet aan de regels?</a:t>
            </a:r>
          </a:p>
          <a:p>
            <a:pPr marL="491490" indent="-457200">
              <a:buFont typeface="+mj-lt"/>
              <a:buAutoNum type="arabicPeriod" startAt="9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vergadering heb je bijgewoond? Verslagje over wat je daar hebt gezien/gehoord en selfie.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93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90767-290C-4A35-86A4-E41F43E4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57442"/>
            <a:ext cx="8784974" cy="911317"/>
          </a:xfrm>
        </p:spPr>
        <p:txBody>
          <a:bodyPr>
            <a:normAutofit fontScale="90000"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Nederlandse democratie</a:t>
            </a:r>
            <a:b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https://prodemos.nl/leren/video-hoe-wordt-nederland-bestuurd</a:t>
            </a:r>
            <a:br>
              <a:rPr lang="nl-N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73B1C-8B8E-4DB8-B23A-26DAC296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08" y="1340767"/>
            <a:ext cx="8496943" cy="5071199"/>
          </a:xfrm>
        </p:spPr>
        <p:txBody>
          <a:bodyPr/>
          <a:lstStyle/>
          <a:p>
            <a:pPr marL="3429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DD233C-CAC2-4920-889C-46CF7766F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" t="13658" r="1413" b="8711"/>
          <a:stretch/>
        </p:blipFill>
        <p:spPr>
          <a:xfrm>
            <a:off x="147028" y="1268760"/>
            <a:ext cx="8849944" cy="54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4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F9020-5124-45EA-8F94-11BB73DA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260648"/>
            <a:ext cx="8568952" cy="648073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Bestuur gemeente Bergen (L)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5128373-7B22-4D94-9A48-3E6E1288D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083" b="62810"/>
          <a:stretch/>
        </p:blipFill>
        <p:spPr>
          <a:xfrm>
            <a:off x="316657" y="1165393"/>
            <a:ext cx="6742275" cy="29116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BF11621-F1CA-430A-9DA1-3729C7732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19" b="5982"/>
          <a:stretch/>
        </p:blipFill>
        <p:spPr>
          <a:xfrm>
            <a:off x="5868144" y="3068960"/>
            <a:ext cx="2523963" cy="7920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3CBD02-4990-47DF-A530-BD819AC64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68" y="4144811"/>
            <a:ext cx="6948264" cy="2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80729"/>
            <a:ext cx="8856984" cy="5702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Gemeenteraad: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Vertegenwoordigt de inwoners van Bergen en is het hoogste orgaan van de gemeente.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Bepaalt het gemeentelijk beleid en controleert de uitvoering.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CDA, KERN, Progressieve Kombinatie (PK) en VVD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Vergadert zo’n negen keer per jaar. 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Griffie: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Ondersteunt de gemeenteraad, zorgt voor vergaderstukken en adviseert over voorstellen of aanpak.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Nauwe samenwerking burgemeester &amp; gemeentesecretaris.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Gemeentesecretaris: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Ondersteunt college van B&amp;W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van de ambtelijke organisatie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september 2018</a:t>
            </a:r>
          </a:p>
        </p:txBody>
      </p:sp>
      <p:sp>
        <p:nvSpPr>
          <p:cNvPr id="9" name="Rechthoek 8"/>
          <p:cNvSpPr/>
          <p:nvPr/>
        </p:nvSpPr>
        <p:spPr>
          <a:xfrm>
            <a:off x="7524328" y="6453336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Omgevingsvergunning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74579"/>
            <a:ext cx="8091301" cy="806149"/>
          </a:xfrm>
        </p:spPr>
        <p:txBody>
          <a:bodyPr>
            <a:no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Bestuur gemeente Bergen (L)</a:t>
            </a:r>
          </a:p>
        </p:txBody>
      </p:sp>
    </p:spTree>
    <p:extLst>
      <p:ext uri="{BB962C8B-B14F-4D97-AF65-F5344CB8AC3E}">
        <p14:creationId xmlns:p14="http://schemas.microsoft.com/office/powerpoint/2010/main" val="42191863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14" ma:contentTypeDescription="Een nieuw document maken." ma:contentTypeScope="" ma:versionID="04c76ddd9d874370edf8feb3bde712c1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41225b45a3a295c816ff735cda59d1fc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9EF28-4AEC-44AA-BC2F-DCDDDE2E8EF7}">
  <ds:schemaRefs>
    <ds:schemaRef ds:uri="4aa6b8cd-8aaf-473e-973b-57fcbd5fd695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53db1c64-d159-475e-a504-7a3da4935d8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FFD9E3-6AEA-4B57-B2CA-FE4574C10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b1c64-d159-475e-a504-7a3da4935d8c"/>
    <ds:schemaRef ds:uri="4aa6b8cd-8aaf-473e-973b-57fcbd5fd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8B5FD5-A37F-4060-B0A1-70515562F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1569</TotalTime>
  <Words>981</Words>
  <Application>Microsoft Office PowerPoint</Application>
  <PresentationFormat>Diavoorstelling (4:3)</PresentationFormat>
  <Paragraphs>164</Paragraphs>
  <Slides>21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Verdana</vt:lpstr>
      <vt:lpstr>Basis</vt:lpstr>
      <vt:lpstr>Omgevingsrecht</vt:lpstr>
      <vt:lpstr>Eisen IBS-3</vt:lpstr>
      <vt:lpstr>Succescriteria IBS 3</vt:lpstr>
      <vt:lpstr>Werkwijze (blz. 26-28 IBS)</vt:lpstr>
      <vt:lpstr>Voorbeeldvragen (blz. 28)</vt:lpstr>
      <vt:lpstr>Voorbeeldvragen (blz. 28)</vt:lpstr>
      <vt:lpstr>Nederlandse democratie https://prodemos.nl/leren/video-hoe-wordt-nederland-bestuurd </vt:lpstr>
      <vt:lpstr>Bestuur gemeente Bergen (L)</vt:lpstr>
      <vt:lpstr>Bestuur gemeente Bergen (L)</vt:lpstr>
      <vt:lpstr>Gemeente Bergen (L)</vt:lpstr>
      <vt:lpstr>Interview met:</vt:lpstr>
      <vt:lpstr>Interview met:</vt:lpstr>
      <vt:lpstr>PowerPoint-presentatie</vt:lpstr>
      <vt:lpstr>PowerPoint-presentatie</vt:lpstr>
      <vt:lpstr>Wetten</vt:lpstr>
      <vt:lpstr>Vergunningen</vt:lpstr>
      <vt:lpstr>https://www.bergen.nl/vergunningen-en-ontheffingen</vt:lpstr>
      <vt:lpstr>https://www.bergen.nl/milieu</vt:lpstr>
      <vt:lpstr>https://www.bergen.nl/milieu-vergunning-of-melding</vt:lpstr>
      <vt:lpstr>https://www.bergen.nl/milieu-vergunning-of-melding</vt:lpstr>
      <vt:lpstr>Hoe verder?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Toi</dc:creator>
  <cp:lastModifiedBy>Heidy Heuvelsland</cp:lastModifiedBy>
  <cp:revision>72</cp:revision>
  <cp:lastPrinted>2022-03-07T09:04:30Z</cp:lastPrinted>
  <dcterms:created xsi:type="dcterms:W3CDTF">2013-08-26T13:25:04Z</dcterms:created>
  <dcterms:modified xsi:type="dcterms:W3CDTF">2022-03-07T13:04:14Z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